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12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theme/theme9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9.png" ContentType="image/png"/>
  <Override PartName="/ppt/media/image14.jpeg" ContentType="image/jpeg"/>
  <Override PartName="/ppt/media/image3.png" ContentType="image/png"/>
  <Override PartName="/ppt/media/image1.jpeg" ContentType="image/jpeg"/>
  <Override PartName="/ppt/media/image6.png" ContentType="image/png"/>
  <Override PartName="/ppt/media/image10.png" ContentType="image/png"/>
  <Override PartName="/ppt/media/image4.jpeg" ContentType="image/jpeg"/>
  <Override PartName="/ppt/media/image5.png" ContentType="image/png"/>
  <Override PartName="/ppt/media/image13.jpeg" ContentType="image/jpeg"/>
  <Override PartName="/ppt/media/image7.png" ContentType="image/png"/>
  <Override PartName="/ppt/media/image12.jpeg" ContentType="image/jpeg"/>
  <Override PartName="/ppt/media/image11.png" ContentType="image/png"/>
  <Override PartName="/ppt/media/image2.png" ContentType="image/png"/>
  <Override PartName="/ppt/media/image8.png" ContentType="image/png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46.xml" ContentType="application/vnd.openxmlformats-officedocument.presentationml.slide+xml"/>
  <Override PartName="/ppt/slides/slide16.xml" ContentType="application/vnd.openxmlformats-officedocument.presentationml.slide+xml"/>
  <Override PartName="/ppt/slides/slide8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_rels/slide11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30.xml.rels" ContentType="application/vnd.openxmlformats-package.relationships+xml"/>
  <Override PartName="/ppt/slides/_rels/slide47.xml.rels" ContentType="application/vnd.openxmlformats-package.relationships+xml"/>
  <Override PartName="/ppt/slides/_rels/slide10.xml.rels" ContentType="application/vnd.openxmlformats-package.relationships+xml"/>
  <Override PartName="/ppt/slides/_rels/slide45.xml.rels" ContentType="application/vnd.openxmlformats-package.relationships+xml"/>
  <Override PartName="/ppt/slides/_rels/slide46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27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36.xml.rels" ContentType="application/vnd.openxmlformats-package.relationships+xml"/>
  <Override PartName="/ppt/slides/_rels/slide28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37.xml.rels" ContentType="application/vnd.openxmlformats-package.relationships+xml"/>
  <Override PartName="/ppt/slides/_rels/slide29.xml.rels" ContentType="application/vnd.openxmlformats-package.relationships+xml"/>
  <Override PartName="/ppt/slides/_rels/slide31.xml.rels" ContentType="application/vnd.openxmlformats-package.relationships+xml"/>
  <Override PartName="/ppt/slides/_rels/slide34.xml.rels" ContentType="application/vnd.openxmlformats-package.relationships+xml"/>
  <Override PartName="/ppt/slides/_rels/slide35.xml.rels" ContentType="application/vnd.openxmlformats-package.relationships+xml"/>
  <Override PartName="/ppt/slides/_rels/slide38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33.xml.rels" ContentType="application/vnd.openxmlformats-package.relationships+xml"/>
  <Override PartName="/ppt/slides/_rels/slide32.xml.rels" ContentType="application/vnd.openxmlformats-package.relationships+xml"/>
  <Override PartName="/ppt/slides/slide38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3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</p:sldMasterIdLst>
  <p:notesMasterIdLst>
    <p:notesMasterId r:id="rId15"/>
  </p:notes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  <p:sldId id="278" r:id="rId38"/>
    <p:sldId id="279" r:id="rId39"/>
    <p:sldId id="280" r:id="rId40"/>
    <p:sldId id="281" r:id="rId41"/>
    <p:sldId id="282" r:id="rId42"/>
    <p:sldId id="283" r:id="rId43"/>
    <p:sldId id="284" r:id="rId44"/>
    <p:sldId id="285" r:id="rId45"/>
    <p:sldId id="286" r:id="rId46"/>
    <p:sldId id="287" r:id="rId47"/>
    <p:sldId id="288" r:id="rId48"/>
    <p:sldId id="289" r:id="rId49"/>
    <p:sldId id="290" r:id="rId50"/>
    <p:sldId id="291" r:id="rId51"/>
    <p:sldId id="292" r:id="rId52"/>
    <p:sldId id="293" r:id="rId53"/>
    <p:sldId id="294" r:id="rId54"/>
    <p:sldId id="295" r:id="rId55"/>
    <p:sldId id="296" r:id="rId56"/>
    <p:sldId id="297" r:id="rId57"/>
    <p:sldId id="298" r:id="rId58"/>
    <p:sldId id="299" r:id="rId59"/>
    <p:sldId id="300" r:id="rId60"/>
    <p:sldId id="301" r:id="rId61"/>
    <p:sldId id="302" r:id="rId62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notesMaster" Target="notesMasters/notesMaster1.xml"/><Relationship Id="rId16" Type="http://schemas.openxmlformats.org/officeDocument/2006/relationships/slide" Target="slides/slide1.xml"/><Relationship Id="rId17" Type="http://schemas.openxmlformats.org/officeDocument/2006/relationships/slide" Target="slides/slide2.xml"/><Relationship Id="rId18" Type="http://schemas.openxmlformats.org/officeDocument/2006/relationships/slide" Target="slides/slide3.xml"/><Relationship Id="rId19" Type="http://schemas.openxmlformats.org/officeDocument/2006/relationships/slide" Target="slides/slide4.xml"/><Relationship Id="rId20" Type="http://schemas.openxmlformats.org/officeDocument/2006/relationships/slide" Target="slides/slide5.xml"/><Relationship Id="rId21" Type="http://schemas.openxmlformats.org/officeDocument/2006/relationships/slide" Target="slides/slide6.xml"/><Relationship Id="rId22" Type="http://schemas.openxmlformats.org/officeDocument/2006/relationships/slide" Target="slides/slide7.xml"/><Relationship Id="rId23" Type="http://schemas.openxmlformats.org/officeDocument/2006/relationships/slide" Target="slides/slide8.xml"/><Relationship Id="rId24" Type="http://schemas.openxmlformats.org/officeDocument/2006/relationships/slide" Target="slides/slide9.xml"/><Relationship Id="rId25" Type="http://schemas.openxmlformats.org/officeDocument/2006/relationships/slide" Target="slides/slide10.xml"/><Relationship Id="rId26" Type="http://schemas.openxmlformats.org/officeDocument/2006/relationships/slide" Target="slides/slide11.xml"/><Relationship Id="rId27" Type="http://schemas.openxmlformats.org/officeDocument/2006/relationships/slide" Target="slides/slide12.xml"/><Relationship Id="rId28" Type="http://schemas.openxmlformats.org/officeDocument/2006/relationships/slide" Target="slides/slide13.xml"/><Relationship Id="rId29" Type="http://schemas.openxmlformats.org/officeDocument/2006/relationships/slide" Target="slides/slide14.xml"/><Relationship Id="rId30" Type="http://schemas.openxmlformats.org/officeDocument/2006/relationships/slide" Target="slides/slide15.xml"/><Relationship Id="rId31" Type="http://schemas.openxmlformats.org/officeDocument/2006/relationships/slide" Target="slides/slide16.xml"/><Relationship Id="rId32" Type="http://schemas.openxmlformats.org/officeDocument/2006/relationships/slide" Target="slides/slide17.xml"/><Relationship Id="rId33" Type="http://schemas.openxmlformats.org/officeDocument/2006/relationships/slide" Target="slides/slide18.xml"/><Relationship Id="rId34" Type="http://schemas.openxmlformats.org/officeDocument/2006/relationships/slide" Target="slides/slide19.xml"/><Relationship Id="rId35" Type="http://schemas.openxmlformats.org/officeDocument/2006/relationships/slide" Target="slides/slide20.xml"/><Relationship Id="rId36" Type="http://schemas.openxmlformats.org/officeDocument/2006/relationships/slide" Target="slides/slide21.xml"/><Relationship Id="rId37" Type="http://schemas.openxmlformats.org/officeDocument/2006/relationships/slide" Target="slides/slide22.xml"/><Relationship Id="rId38" Type="http://schemas.openxmlformats.org/officeDocument/2006/relationships/slide" Target="slides/slide23.xml"/><Relationship Id="rId39" Type="http://schemas.openxmlformats.org/officeDocument/2006/relationships/slide" Target="slides/slide24.xml"/><Relationship Id="rId40" Type="http://schemas.openxmlformats.org/officeDocument/2006/relationships/slide" Target="slides/slide25.xml"/><Relationship Id="rId41" Type="http://schemas.openxmlformats.org/officeDocument/2006/relationships/slide" Target="slides/slide26.xml"/><Relationship Id="rId42" Type="http://schemas.openxmlformats.org/officeDocument/2006/relationships/slide" Target="slides/slide27.xml"/><Relationship Id="rId43" Type="http://schemas.openxmlformats.org/officeDocument/2006/relationships/slide" Target="slides/slide28.xml"/><Relationship Id="rId44" Type="http://schemas.openxmlformats.org/officeDocument/2006/relationships/slide" Target="slides/slide29.xml"/><Relationship Id="rId45" Type="http://schemas.openxmlformats.org/officeDocument/2006/relationships/slide" Target="slides/slide30.xml"/><Relationship Id="rId46" Type="http://schemas.openxmlformats.org/officeDocument/2006/relationships/slide" Target="slides/slide31.xml"/><Relationship Id="rId47" Type="http://schemas.openxmlformats.org/officeDocument/2006/relationships/slide" Target="slides/slide32.xml"/><Relationship Id="rId48" Type="http://schemas.openxmlformats.org/officeDocument/2006/relationships/slide" Target="slides/slide33.xml"/><Relationship Id="rId49" Type="http://schemas.openxmlformats.org/officeDocument/2006/relationships/slide" Target="slides/slide34.xml"/><Relationship Id="rId50" Type="http://schemas.openxmlformats.org/officeDocument/2006/relationships/slide" Target="slides/slide35.xml"/><Relationship Id="rId51" Type="http://schemas.openxmlformats.org/officeDocument/2006/relationships/slide" Target="slides/slide36.xml"/><Relationship Id="rId52" Type="http://schemas.openxmlformats.org/officeDocument/2006/relationships/slide" Target="slides/slide37.xml"/><Relationship Id="rId53" Type="http://schemas.openxmlformats.org/officeDocument/2006/relationships/slide" Target="slides/slide38.xml"/><Relationship Id="rId54" Type="http://schemas.openxmlformats.org/officeDocument/2006/relationships/slide" Target="slides/slide39.xml"/><Relationship Id="rId55" Type="http://schemas.openxmlformats.org/officeDocument/2006/relationships/slide" Target="slides/slide40.xml"/><Relationship Id="rId56" Type="http://schemas.openxmlformats.org/officeDocument/2006/relationships/slide" Target="slides/slide41.xml"/><Relationship Id="rId57" Type="http://schemas.openxmlformats.org/officeDocument/2006/relationships/slide" Target="slides/slide42.xml"/><Relationship Id="rId58" Type="http://schemas.openxmlformats.org/officeDocument/2006/relationships/slide" Target="slides/slide43.xml"/><Relationship Id="rId59" Type="http://schemas.openxmlformats.org/officeDocument/2006/relationships/slide" Target="slides/slide44.xml"/><Relationship Id="rId60" Type="http://schemas.openxmlformats.org/officeDocument/2006/relationships/slide" Target="slides/slide45.xml"/><Relationship Id="rId61" Type="http://schemas.openxmlformats.org/officeDocument/2006/relationships/slide" Target="slides/slide46.xml"/><Relationship Id="rId62" Type="http://schemas.openxmlformats.org/officeDocument/2006/relationships/slide" Target="slides/slide47.xml"/><Relationship Id="rId63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dt" idx="3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ftr" idx="3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3" name="PlaceHolder 6"/>
          <p:cNvSpPr>
            <a:spLocks noGrp="1"/>
          </p:cNvSpPr>
          <p:nvPr>
            <p:ph type="sldNum" idx="3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CDC88CC3-7EC7-43D3-8FF0-F4EC6CCEC838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sldNum" idx="4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20385F2-546B-4E43-B95A-B08BFBAA1AB0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sldNum" idx="4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F24127D-51ED-4613-BD1B-A953C1977A8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sldNum" idx="4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7E5D425-1C7E-4659-9E4E-7F67CC09A32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sldNum" idx="4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CB5F9B4-49DB-46AC-9C04-39A66F2DD73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0F738FE-C886-44AC-8254-467046AC374B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66AD3841-BF5F-4DD2-B7CA-02E2233E8C1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7B2D348E-9E0C-4979-853F-A0BCC9B71D0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5C337739-8791-4D9E-9337-071F3E71107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C5642B5D-F2D5-47B4-B4F4-169E6730FB2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D7BF007-7631-4936-827D-1C86031794B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E612828B-D4EC-4A41-975F-EA430CE9654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729DF920-446E-4B3B-B3D4-341D0DC36C2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CD8705F4-1D8A-4B74-9B2D-2B1EEDE9707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01DF6516-7304-4038-82FA-AD071A5B753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7D72B4FF-3C5D-4DED-811E-C4E54A11060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sldNum" idx="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E0DB5AA-37EE-4E8C-BE71-6FF8FE258E1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sldNum" idx="24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1650D45-318F-40EA-A364-7E264B935A2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sldNum" idx="27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B9B9E9C-5B74-48CC-A091-7F5664817BE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0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1" name="PlaceHolder 6"/>
          <p:cNvSpPr>
            <a:spLocks noGrp="1"/>
          </p:cNvSpPr>
          <p:nvPr>
            <p:ph type="sldNum" idx="30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49AAE44-7B07-4398-88A3-D6D1B30ABD3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the outline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text format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Fourth Outline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Fifth Outline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Sixth Outline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Seventh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Outline </a:t>
            </a: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Level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7" name="PlaceHolder 6"/>
          <p:cNvSpPr>
            <a:spLocks noGrp="1"/>
          </p:cNvSpPr>
          <p:nvPr>
            <p:ph type="sldNum" idx="33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36B6C6B-5E6B-4848-BC16-B77884EB1E5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dt" idx="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4"/>
          <p:cNvSpPr>
            <a:spLocks noGrp="1"/>
          </p:cNvSpPr>
          <p:nvPr>
            <p:ph type="ftr" idx="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5"/>
          <p:cNvSpPr>
            <a:spLocks noGrp="1"/>
          </p:cNvSpPr>
          <p:nvPr>
            <p:ph type="sldNum" idx="4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AB6ABCB-E120-4C14-BE38-DAA399464D8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dt" idx="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sldNum" idx="7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7BC645E-5693-41E7-A051-D41AB6E2EEE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Master title style</a:t>
            </a:r>
            <a:endParaRPr b="0" lang="en-US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ftr" idx="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B32659F-B196-4137-A1C8-DB6E78ABF55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sldNum" idx="15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45A3796-F7F9-43FF-A046-756B2B07058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sldNum" idx="18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E2E2A30-03F7-41B1-B20F-4D988CC4CD3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28600" indent="-228600" algn="r" defTabSz="914400">
              <a:lnSpc>
                <a:spcPct val="90000"/>
              </a:lnSpc>
              <a:spcBef>
                <a:spcPts val="1001"/>
              </a:spcBef>
              <a:buClr>
                <a:srgbClr val="1c7ddb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1c7ddb"/>
                </a:solidFill>
                <a:latin typeface="Abadi"/>
              </a:rPr>
              <a:t>Click to edit Master text styles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pc="-1" strike="noStrike">
                <a:solidFill>
                  <a:schemeClr val="dk1"/>
                </a:solidFill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&lt;date/time&gt;</a:t>
            </a:r>
            <a:endParaRPr b="0" lang="en-US" sz="18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8"/>
          <p:cNvSpPr>
            <a:spLocks noGrp="1"/>
          </p:cNvSpPr>
          <p:nvPr>
            <p:ph type="sldNum" idx="2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8E6B59D-FF40-4476-8EE8-6F0C71A3B3D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andrew-srb/Applied-Data-Science-Capstone/blob/main/labs-jupyter-spacex-Data%20wrangling-v2.ipynb" TargetMode="External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andrew-srb/Applied-Data-Science-Capstone/blob/main/jupyter-labs-eda-dataviz-v2.ipynb" TargetMode="External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andrew-srb/Applied-Data-Science-Capstone/blob/main/jupyter-labs-eda-sql-coursera_sqllite.ipynb" TargetMode="External"/><Relationship Id="rId3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andrew-srb/Applied-Data-Science-Capstone/blob/main/lab-jupyter-launch-site-location-v2.ipynb" TargetMode="External"/><Relationship Id="rId3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andrew-srb/Applied-Data-Science-Capstone/blob/main/spacex_dash_app.py" TargetMode="External"/><Relationship Id="rId3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andrew-srb/Applied-Data-Science-Capstone/blob/main/SpaceX-Machine-Learning-Prediction-Part-5-v1.ipynb" TargetMode="External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1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andrew-srb/Applied-Data-Science-Capstone/blob/main/jupyter-labs-spacex-data-collection-api-v2.ipynb" TargetMode="External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github.com/andrew-srb/Applied-Data-Science-Capstone/blob/main/jupyter-labs-webscraping.ipynb" TargetMode="External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Box 5"/>
          <p:cNvSpPr/>
          <p:nvPr/>
        </p:nvSpPr>
        <p:spPr>
          <a:xfrm>
            <a:off x="888480" y="4568760"/>
            <a:ext cx="2514240" cy="63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2"/>
                </a:solidFill>
                <a:latin typeface="Abadi"/>
                <a:ea typeface="SF Pro"/>
              </a:rPr>
              <a:t>&lt;Andrew Srb&gt;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2"/>
                </a:solidFill>
                <a:latin typeface="Abadi"/>
                <a:ea typeface="SF Pro"/>
              </a:rPr>
              <a:t>&lt;9/27/2025&gt;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/>
          </p:nvPr>
        </p:nvSpPr>
        <p:spPr>
          <a:xfrm>
            <a:off x="541440" y="1368360"/>
            <a:ext cx="6545160" cy="4118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Inspection – Checked dataset structure, column names, and data types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Handling Missing Values – Filled or removed incomplete rows (e.g., payload mass missing for failed launches)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Cleaning – Standardized categorical variables (success/failure → 1/0, booster versions normalized)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Feature Engineering – Extracted year from launch date, derived launch outcome labels, and created numerical encodings for categorical fields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Transformation – Scaled payloads and continuous variables with StandardScaler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Integration – Merged API, web-scraped, and cleaned data into one consistent DataFrame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Final Storage – Saved clean dataset into .csv for analysis and dashboard use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2a6099"/>
                </a:solidFill>
                <a:latin typeface="Abadi"/>
                <a:hlinkClick r:id="rId2"/>
              </a:rPr>
              <a:t>GitHub Link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tretch/>
        </p:blipFill>
        <p:spPr>
          <a:xfrm>
            <a:off x="7543800" y="1371600"/>
            <a:ext cx="3504600" cy="52574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26CA800-4EFF-4829-97DD-02EA583D4D13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/>
          </p:nvPr>
        </p:nvSpPr>
        <p:spPr>
          <a:xfrm>
            <a:off x="770400" y="159264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Charts - Compare success rates across orbit types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Charts - Track success rate trends over time (by year)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Plots - Visualize relationship between payload &amp; outcomes, color-coded by booster version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a6099"/>
                </a:solidFill>
                <a:latin typeface="Abadi"/>
                <a:hlinkClick r:id="rId2"/>
              </a:rPr>
              <a:t>GitHub Link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DCE6C49-30F4-4E26-8B0B-8A3012195FF9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/>
          </p:nvPr>
        </p:nvSpPr>
        <p:spPr>
          <a:xfrm>
            <a:off x="770400" y="137160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Filter: Launch sites starting with 'CCA'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Aggregate: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Total payload mass by NASA (CRS)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Average payload mass for F9 v1.1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Date: First successful ground pad landing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Conditional: Boosters with successful drone ship landings &amp; payload 4000–6000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Counts: Successful vs failed mission outcomes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Subquery: Booster versions with maximum payload mass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Year/Month: Drone ship landing failures in 2015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Ranking: Landing </a:t>
            </a:r>
            <a:r>
              <a:rPr b="0" lang="en-US" sz="1400" spc="-1" strike="noStrike">
                <a:solidFill>
                  <a:srgbClr val="000000"/>
                </a:solidFill>
                <a:latin typeface="Abadi"/>
              </a:rPr>
              <a:t>outcomes</a:t>
            </a: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 ranked (2010–2017)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Wingdings" charset="2"/>
              <a:buChar char=""/>
            </a:pPr>
            <a:r>
              <a:rPr b="0" lang="en-US" sz="1400" spc="-1" strike="noStrike">
                <a:solidFill>
                  <a:srgbClr val="2a6099"/>
                </a:solidFill>
                <a:latin typeface="Abadi"/>
                <a:hlinkClick r:id="rId2"/>
              </a:rPr>
              <a:t>GitHub Link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06E41B4-F66B-4CE8-8EC7-99B6B228F6F7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Markers - Identify launch sites &amp; coastline points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Circles - Show launch site boundaries (1 km radius)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Lines - Connect sites to coastlines/cities, show distances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DivIcon Labels - Display site names &amp; distances directly on map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a6099"/>
                </a:solidFill>
                <a:latin typeface="Abadi"/>
                <a:hlinkClick r:id="rId2"/>
              </a:rPr>
              <a:t>GitHub Link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38B63DD-507B-408D-A6B3-C5B21B1412C4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3333"/>
          </a:bodyPr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Pie Chart - Shows success vs. failure (per site or all sites)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Why: Easy way to compare proportions at a glance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- Plots payload vs. outcome, color-coded by booster version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Why: Reveals correlations between payload size and success, and booster performance differences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Interactions: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Dropdown (Launch Site): Filter visualizations by site or view all sites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Range Slider (Payload): Filter results by payload size range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a6099"/>
                </a:solidFill>
                <a:latin typeface="Abadi"/>
                <a:hlinkClick r:id="rId2"/>
              </a:rPr>
              <a:t>Github Link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FA61A53-A21E-40CA-A28B-0AB93B5F6E14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540216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3333" lnSpcReduction="10000"/>
          </a:bodyPr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Build: Trained multiple classifiers (Logistic Regression, SVM, Decision Tree, KNN)</a:t>
            </a:r>
            <a:endParaRPr b="1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Evaluate: Used cross-validation (cv=10) and accuracy score on test set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Improve: Performed hyperparameter tuning with GridSearchCV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Best: Compared test accuracies, identified Decision Tree as best performer (~87%)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432000" indent="-3240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a6099"/>
                </a:solidFill>
                <a:latin typeface="Abadi"/>
                <a:hlinkClick r:id="rId2"/>
              </a:rPr>
              <a:t>GitHub Link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3"/>
          <a:stretch/>
        </p:blipFill>
        <p:spPr>
          <a:xfrm>
            <a:off x="7315200" y="1371600"/>
            <a:ext cx="3352320" cy="50292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82D7E2E-3846-40A1-A444-50164FD18DD3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429607D-948E-4533-ABA9-B3321A86541D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Box 1"/>
          <p:cNvSpPr/>
          <p:nvPr/>
        </p:nvSpPr>
        <p:spPr>
          <a:xfrm>
            <a:off x="749880" y="2529720"/>
            <a:ext cx="11548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2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E00E68B-31E6-44A0-962A-E5C438D1D2B3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EEC302F-A756-488D-BE29-A34B70706DE6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ldNum" idx="37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0B2392C-B1D0-410F-B508-641F5287956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7" name="Content Placeholder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420D202-28E6-4965-B758-A03919E4810F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F267E55-5157-4C96-A5E1-81959433CA3E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4068454-A3A1-4CA7-B58B-0CD7AEA31070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3F100D5-EAC4-41CB-B114-D6CF352E481B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99B2C82-FAAF-47AA-9CF6-11521323CDF8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4402D8D-C31E-4CC2-A22B-A040D54BCD90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11BB92D-B299-4F6A-B6D7-8B85BAF3E092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6206C94-9220-4B26-9913-2C9869A3E3F9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EA850FA-933D-4F0A-A4B4-92BACA4B8C61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2254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1E39744-49A7-444E-81D2-B28A16573F87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sldNum" idx="38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</a:pPr>
            <a:fld id="{8940711C-28BD-48D9-B45D-30CE528C032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"/>
          <p:cNvSpPr txBox="1"/>
          <p:nvPr/>
        </p:nvSpPr>
        <p:spPr>
          <a:xfrm>
            <a:off x="377280" y="1831320"/>
            <a:ext cx="11499480" cy="3241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62626"/>
                </a:solidFill>
                <a:latin typeface="IBM Plex Sans"/>
              </a:rPr>
              <a:t>Analyze SpaceX launch records to identify success patterns, payload correlations, and booster performance.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62626"/>
                </a:solidFill>
                <a:latin typeface="IBM Plex Sans"/>
              </a:rPr>
              <a:t>Data collection via SpaceX REST API → Interactive dashboard → Predictive modeling.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62626"/>
                </a:solidFill>
                <a:latin typeface="IBM Plex Sans"/>
              </a:rPr>
              <a:t>Real-time insights for mission planning and strategic decision-making.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62626"/>
                </a:solidFill>
                <a:latin typeface="IBM Plex Sans"/>
              </a:rPr>
              <a:t>Conclusions from predictive analysis find that there’s and ~84% chance of accuracy 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1505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8E10167-E566-4100-87E4-82B8A2151DF2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6491956-89E6-412B-80AA-1643EFB5A0F2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3B51180-BC58-4F1F-954B-A4FC63871056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0005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384FE12-A94E-4858-8697-5F0E908801B5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Box 6"/>
          <p:cNvSpPr/>
          <p:nvPr/>
        </p:nvSpPr>
        <p:spPr>
          <a:xfrm>
            <a:off x="749880" y="2529720"/>
            <a:ext cx="11548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3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86BA5FF3-F566-4ADC-8220-5F942BBAEC29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926FE3B-3332-4FBC-BC07-CCA5B44F7600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CE79C37-6DFE-43EF-AF93-2F6B7FB7F978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Box 1"/>
          <p:cNvSpPr/>
          <p:nvPr/>
        </p:nvSpPr>
        <p:spPr>
          <a:xfrm>
            <a:off x="749880" y="2529720"/>
            <a:ext cx="11548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4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9E7C64D-7259-4B3E-90DA-8014A1DF65DB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Num" idx="39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lstStyle>
            <a:lvl1pPr indent="0" algn="r" defTabSz="914400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spcAft>
                <a:spcPts val="601"/>
              </a:spcAft>
              <a:buNone/>
            </a:pPr>
            <a:fld id="{3A3C6D61-2DC1-42A5-B70E-B2FB8C44710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3" name="Title 1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Content Placeholder 2"/>
          <p:cNvSpPr/>
          <p:nvPr/>
        </p:nvSpPr>
        <p:spPr>
          <a:xfrm>
            <a:off x="1371600" y="1828800"/>
            <a:ext cx="8642520" cy="319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43188"/>
          </a:bodyPr>
          <a:p>
            <a:pPr marL="228600" indent="-2286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IBM Plex Mono Text"/>
              </a:rPr>
              <a:t>What Determines a Successful Landing?</a:t>
            </a:r>
            <a:endParaRPr b="1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IBM Plex Mono Text"/>
              </a:rPr>
              <a:t>Key Factors We Investigated:</a:t>
            </a:r>
            <a:endParaRPr b="1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IBM Plex Mono Text"/>
              </a:rPr>
              <a:t>Payload Size – How the weight of the mission cargo influences landing outcomes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IBM Plex Mono Text"/>
              </a:rPr>
              <a:t>Booster Version – Differences in reliability across Falcon 9 variants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IBM Plex Mono Text"/>
              </a:rPr>
              <a:t>Launch Details – Timing, mission type, and mission complexity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IBM Plex Mono Text"/>
              </a:rPr>
              <a:t>Launch Location – Impact of site conditions (Cape Canaveral, Vandenberg, Kennedy)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IBM Plex Mono Text"/>
              </a:rPr>
              <a:t>Launch Distance – Orbital destination and mission trajectory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IBM Plex Mono Text"/>
              </a:rPr>
              <a:t>Landing Location – Ground pad vs. drone ship recovery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B7DDAB6-4E74-4664-A428-8C86C8E7E656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92CCD85-85B5-456C-80C2-458DD0E91CCB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Box 1"/>
          <p:cNvSpPr/>
          <p:nvPr/>
        </p:nvSpPr>
        <p:spPr>
          <a:xfrm>
            <a:off x="749880" y="2529720"/>
            <a:ext cx="11548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5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5E40C6B-8377-4F0B-BC1A-ED636A6E1CF8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C30D298-CC24-484D-8222-1F445E9DF77A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…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258724A-AE9E-45E1-BBBE-85CDE3670566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 defTabSz="914400"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5469A5E-7D4B-4912-B013-39AB21DF3CEA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ldNum" idx="40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D8DDE0E-3233-481F-8633-94510F1A3BA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US" sz="16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6" name="TextBox 1"/>
          <p:cNvSpPr/>
          <p:nvPr/>
        </p:nvSpPr>
        <p:spPr>
          <a:xfrm>
            <a:off x="717120" y="2812680"/>
            <a:ext cx="115488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lt1"/>
                </a:solidFill>
                <a:latin typeface="Calibri"/>
              </a:rPr>
              <a:t>Section 1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ontent Placeholder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26422"/>
          </a:bodyPr>
          <a:p>
            <a:pPr defTabSz="914400"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</a:rPr>
              <a:t>Executive Summary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API pulls and web scraping from trusted public sources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Launch details, orbit distance, and outcome classification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chemeClr val="lt2">
                    <a:lumMod val="50000"/>
                  </a:schemeClr>
                </a:solidFill>
                <a:latin typeface="Abadi"/>
              </a:rPr>
              <a:t>Trained and tested the data set utilizing multiple methods</a:t>
            </a:r>
            <a:endParaRPr b="0" lang="en-US" sz="76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88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BBD2D32-9539-462B-ABD7-993A93480F2F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6087960" cy="2975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Source Identification: Identify reliable data sources (e.g., public SpaceX launch datasets, Kaggle, APIs).</a:t>
            </a:r>
            <a:endParaRPr b="0" lang="en-US" sz="10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Acquisition: Download CSV files or query APIs to gather structured launch data.</a:t>
            </a:r>
            <a:endParaRPr b="0" lang="en-US" sz="10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Inspection: Check column names, data types, and completeness.</a:t>
            </a:r>
            <a:endParaRPr b="0" lang="en-US" sz="10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Cleaning: Handle missing values, duplicates, and inconsistent formats.</a:t>
            </a:r>
            <a:endParaRPr b="0" lang="en-US" sz="10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Transformation: Convert dates to standard formats, categorize outcomes (success/failure).</a:t>
            </a:r>
            <a:endParaRPr b="0" lang="en-US" sz="10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Data Storage: Save the cleaned dataset in CSV or database for further analysis.</a:t>
            </a:r>
            <a:endParaRPr b="0" lang="en-US" sz="10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1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2"/>
          <a:stretch/>
        </p:blipFill>
        <p:spPr>
          <a:xfrm>
            <a:off x="7315920" y="1371600"/>
            <a:ext cx="3656880" cy="54860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D58EFD3-F428-4DBE-81B7-B85C2B3CCFB3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Identify API Endpoints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Parse &amp; Extract Fields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Important attributes: date_utc, rocket, launchpad, payloads, success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Clean Data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Handle missing values (e.g., payload mass for failed missions)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Standardize outcomes (success → 1, failure → 0)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Normalize categorical values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2a6099"/>
                </a:solidFill>
                <a:latin typeface="Abadi"/>
                <a:hlinkClick r:id="rId2"/>
              </a:rPr>
              <a:t>GitHub link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3"/>
          <a:stretch/>
        </p:blipFill>
        <p:spPr>
          <a:xfrm>
            <a:off x="7315200" y="1786320"/>
            <a:ext cx="2819160" cy="422928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3B4AD2B-A100-4A06-A811-03CD22DDDA5D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Identify Target Data Source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websites containing SpaceX launch data (e.g., Wikipedia)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Key Fields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date, booster version, payload mass, launch site, outcome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Clean &amp; Transform Data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Handle missing values, normalize text, standardize formats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chemeClr val="accent3">
                    <a:lumMod val="25000"/>
                  </a:schemeClr>
                </a:solidFill>
                <a:latin typeface="Abadi"/>
              </a:rPr>
              <a:t>Store Processed Data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  <a:p>
            <a:pPr marL="228600" indent="-228600" defTabSz="9144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2a6099"/>
                </a:solidFill>
                <a:latin typeface="Abadi"/>
                <a:hlinkClick r:id="rId2"/>
              </a:rPr>
              <a:t>GitHub Link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defTabSz="914400">
              <a:lnSpc>
                <a:spcPct val="90000"/>
              </a:lnSpc>
            </a:pPr>
            <a:endParaRPr b="0" lang="en-US" sz="4000" spc="-1" strike="noStrike">
              <a:solidFill>
                <a:srgbClr val="1c7ddb"/>
              </a:solidFill>
              <a:latin typeface="Abadi"/>
              <a:ea typeface="IBM Plex Mono SemiBold"/>
            </a:endParaRPr>
          </a:p>
        </p:txBody>
      </p:sp>
      <p:sp>
        <p:nvSpPr>
          <p:cNvPr id="98" name="Title 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4006"/>
          </a:bodyPr>
          <a:p>
            <a:pPr defTabSz="914400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ontent Placeholder 4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defTabSz="914400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3"/>
          <a:stretch/>
        </p:blipFill>
        <p:spPr>
          <a:xfrm>
            <a:off x="7543800" y="1828800"/>
            <a:ext cx="2590200" cy="38862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2FE2ACE-232A-4609-AEF5-5EFC4550B0A6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</TotalTime>
  <Application>LibreOffice/24.2.7.2$Linux_X86_64 LibreOffice_project/420$Build-2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en-US</dc:language>
  <cp:lastModifiedBy/>
  <dcterms:modified xsi:type="dcterms:W3CDTF">2025-09-27T04:48:28Z</dcterms:modified>
  <cp:revision>199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